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19"/>
  </p:notesMasterIdLst>
  <p:handoutMasterIdLst>
    <p:handoutMasterId r:id="rId20"/>
  </p:handoutMasterIdLst>
  <p:sldIdLst>
    <p:sldId id="344" r:id="rId3"/>
    <p:sldId id="372" r:id="rId4"/>
    <p:sldId id="373" r:id="rId5"/>
    <p:sldId id="374" r:id="rId6"/>
    <p:sldId id="375" r:id="rId7"/>
    <p:sldId id="379" r:id="rId8"/>
    <p:sldId id="376" r:id="rId9"/>
    <p:sldId id="383" r:id="rId10"/>
    <p:sldId id="384" r:id="rId11"/>
    <p:sldId id="385" r:id="rId12"/>
    <p:sldId id="386" r:id="rId13"/>
    <p:sldId id="380" r:id="rId14"/>
    <p:sldId id="381" r:id="rId15"/>
    <p:sldId id="382" r:id="rId16"/>
    <p:sldId id="377" r:id="rId17"/>
    <p:sldId id="355" r:id="rId18"/>
  </p:sldIdLst>
  <p:sldSz cx="9144000" cy="6858000" type="screen4x3"/>
  <p:notesSz cx="6784975" cy="98567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yuricza Andrea" initials="G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800000"/>
    <a:srgbClr val="FF0000"/>
    <a:srgbClr val="FF9900"/>
    <a:srgbClr val="FFF1C5"/>
    <a:srgbClr val="009900"/>
    <a:srgbClr val="CC0000"/>
    <a:srgbClr val="CC3300"/>
    <a:srgbClr val="0066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ötét stíl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3" autoAdjust="0"/>
    <p:restoredTop sz="94820" autoAdjust="0"/>
  </p:normalViewPr>
  <p:slideViewPr>
    <p:cSldViewPr>
      <p:cViewPr varScale="1">
        <p:scale>
          <a:sx n="65" d="100"/>
          <a:sy n="65" d="100"/>
        </p:scale>
        <p:origin x="141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278" y="-90"/>
      </p:cViewPr>
      <p:guideLst>
        <p:guide orient="horz" pos="3105"/>
        <p:guide pos="21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895" cy="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497" y="0"/>
            <a:ext cx="2940895" cy="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1821"/>
            <a:ext cx="294089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497" y="9361821"/>
            <a:ext cx="294089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73CB67-8DEB-4DA9-BC14-30F9D101B27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5467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0895" cy="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2497" y="0"/>
            <a:ext cx="2940895" cy="49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182" y="4681700"/>
            <a:ext cx="5428614" cy="4435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1821"/>
            <a:ext cx="294089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2497" y="9361821"/>
            <a:ext cx="2940895" cy="493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83" tIns="45491" rIns="90983" bIns="454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C85121C-E874-4E9B-9A09-1146EFD5BB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2281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2BBA21-5E82-425A-B960-2D07B77D8855}" type="slidenum">
              <a:rPr lang="hu-H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hu-HU" smtClean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105011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49BD2-CEDC-4819-8742-D38B18218B17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322E-558A-4856-BEEF-A7F140FAA9A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BA758-B5D2-4359-A268-50B9BF559335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91CEC-B087-4129-B39C-FE1E4D133E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EC89-E5C1-4B6D-B6BF-AD1BBC7FB556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3DAD-EA86-441E-9E33-85D53955DA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0CB746-9BC3-41C2-A5C2-E2A43604D9FA}" type="datetime1">
              <a:rPr lang="hu-HU" smtClean="0"/>
              <a:t>2023. 03. 28.</a:t>
            </a:fld>
            <a:endParaRPr lang="hu-HU"/>
          </a:p>
        </p:txBody>
      </p:sp>
      <p:sp>
        <p:nvSpPr>
          <p:cNvPr id="16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17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D91C2-2FED-479B-9A80-E7AE456603C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9291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1C947-6968-4346-A722-ADED6FD49AAF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D1CD65-FE17-485D-8DD4-2E250ED5187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264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16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724DD0-057F-40A2-96D0-797EEF06F62E}" type="datetime1">
              <a:rPr lang="hu-HU" smtClean="0"/>
              <a:t>2023. 03. 28.</a:t>
            </a:fld>
            <a:endParaRPr lang="hu-HU"/>
          </a:p>
        </p:txBody>
      </p:sp>
      <p:sp>
        <p:nvSpPr>
          <p:cNvPr id="1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5CF0B90-6A8D-4A1F-9134-A669089A47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67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A21EC5-83D6-4888-A4F1-F7A7CF6296DD}" type="datetime1">
              <a:rPr lang="hu-HU" smtClean="0"/>
              <a:t>2023. 03. 28.</a:t>
            </a:fld>
            <a:endParaRPr lang="hu-HU"/>
          </a:p>
        </p:txBody>
      </p:sp>
      <p:sp>
        <p:nvSpPr>
          <p:cNvPr id="7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8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B9A509-C42D-4856-A4D1-07DF7290A4F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5134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Ellipszis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Ellipszis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8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2B5C9E-ED6E-445C-9387-B2D8DC655B11}" type="datetime1">
              <a:rPr lang="hu-HU" smtClean="0"/>
              <a:t>2023. 03. 28.</a:t>
            </a:fld>
            <a:endParaRPr lang="hu-HU"/>
          </a:p>
        </p:txBody>
      </p:sp>
      <p:sp>
        <p:nvSpPr>
          <p:cNvPr id="19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20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B7F7F7-D1DD-4DB2-8AEA-989FCF91A8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425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1CE0EC-F049-498C-A7CE-AFF014FD9CFE}" type="datetime1">
              <a:rPr lang="hu-HU" smtClean="0"/>
              <a:t>2023. 03. 28.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579DE-A8CE-494B-B4B8-1DADD35E85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414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0E7254-7BDC-483F-93D6-6BDC0C6C553B}" type="datetime1">
              <a:rPr lang="hu-HU" smtClean="0"/>
              <a:t>2023. 03. 28.</a:t>
            </a:fld>
            <a:endParaRPr lang="hu-HU"/>
          </a:p>
        </p:txBody>
      </p:sp>
      <p:sp>
        <p:nvSpPr>
          <p:cNvPr id="9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5ADE4E-8212-47CB-9690-18B774693F6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1017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CADAE">
                    <a:shade val="75000"/>
                  </a:srgb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5E7D78-509D-4778-BC98-346EBD0490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2A97EBB-372F-4214-A244-BC2A5EEFE2EE}" type="datetime1">
              <a:rPr lang="hu-HU" smtClean="0"/>
              <a:t>2023. 03. 28.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203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F09D-B688-4E41-9C90-89F1295855A0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8250F-B856-41DA-91D4-01E825AF32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gyenes összekötő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Ellipszis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6" name="Dia számának hely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EC7DB6-B383-49E3-BED6-4832386A447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7" name="Dátum helye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A0306B-F3A9-4D99-A440-BEB9FC2A94F0}" type="datetime1">
              <a:rPr lang="hu-HU" smtClean="0"/>
              <a:t>2023. 03. 28.</a:t>
            </a:fld>
            <a:endParaRPr lang="hu-HU"/>
          </a:p>
        </p:txBody>
      </p:sp>
      <p:sp>
        <p:nvSpPr>
          <p:cNvPr id="18" name="Élőláb helye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99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C98223-AC87-47B2-96B8-4D3299EF2953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5B750F-1C37-41FC-9E13-9216D800B1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02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54A8CD-7778-4E37-B3D8-16649A6942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4" name="Dátum helye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8D267E-688F-42F1-A28F-E88BD0EAFBA3}" type="datetime1">
              <a:rPr lang="hu-HU" smtClean="0"/>
              <a:t>2023. 03. 28.</a:t>
            </a:fld>
            <a:endParaRPr lang="hu-HU"/>
          </a:p>
        </p:txBody>
      </p:sp>
      <p:sp>
        <p:nvSpPr>
          <p:cNvPr id="1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5185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4D723-03C2-4EDE-A685-FB75C988D477}" type="datetime1">
              <a:rPr lang="hu-HU" smtClean="0"/>
              <a:t>2023. 03. 28.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7A2F-F94C-4EDF-BA98-8FB92553044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69991-AFEE-4105-BEF7-F8B6C01D942F}" type="datetime1">
              <a:rPr lang="hu-HU" smtClean="0"/>
              <a:t>2023. 03. 28.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4FC3E-C581-4B97-81F5-65DB31C40D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08645-D3FB-495B-9D38-E02BD99F627E}" type="datetime1">
              <a:rPr lang="hu-HU" smtClean="0"/>
              <a:t>2023. 03. 28.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A3A29-2D48-428C-9B8B-832AAE3010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028E5-429E-47E3-9BC8-2B4297FAF488}" type="datetime1">
              <a:rPr lang="hu-HU" smtClean="0"/>
              <a:t>2023. 03. 28.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1B31-FB9C-4534-8E9E-849E8BE9C7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BF194-EDD8-48E4-8243-38AD394EF21F}" type="datetime1">
              <a:rPr lang="hu-HU" smtClean="0"/>
              <a:t>2023. 03. 28.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1D7D-6889-410A-B6B7-EE8B165900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41B50-1EF7-49FB-876F-5C4A14279B98}" type="datetime1">
              <a:rPr lang="hu-HU" smtClean="0"/>
              <a:t>2023. 03. 28.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BA1DA-A5C7-4136-8F49-429087A672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9D1BC-1B12-4F78-A327-BD410D59C03E}" type="datetime1">
              <a:rPr lang="hu-HU" smtClean="0"/>
              <a:t>2023. 03. 28.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06D24-BE28-4C18-B729-49601FE4D9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84E14657-4F56-47C4-86FD-54559E14BC50}" type="datetime1">
              <a:rPr lang="hu-HU" smtClean="0"/>
              <a:t>2023. 03. 28.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Szakkönyvtári Seregszemle 2023. március 30.</a:t>
            </a: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E0C7EAC-7E43-4D99-B43D-F0AB0EC2994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pic>
        <p:nvPicPr>
          <p:cNvPr id="13317" name="Picture 9" descr="h1l mahinált"/>
          <p:cNvPicPr>
            <a:picLocks noChangeAspect="1" noChangeArrowheads="1"/>
          </p:cNvPicPr>
          <p:nvPr userDrawn="1"/>
        </p:nvPicPr>
        <p:blipFill>
          <a:blip r:embed="rId13" cstate="print">
            <a:lum bright="6000" contrast="-14000"/>
          </a:blip>
          <a:srcRect l="6668" r="30003"/>
          <a:stretch>
            <a:fillRect/>
          </a:stretch>
        </p:blipFill>
        <p:spPr bwMode="auto">
          <a:xfrm>
            <a:off x="0" y="0"/>
            <a:ext cx="912495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3A5AD1BF-246B-4F4B-B82B-AA7C488BA5DF}" type="datetime1">
              <a:rPr lang="hu-HU" smtClean="0"/>
              <a:t>2023. 03. 28.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rgbClr val="8CADAE">
                    <a:shade val="75000"/>
                  </a:srgbClr>
                </a:solidFill>
                <a:latin typeface="Georgia"/>
                <a:cs typeface="+mn-cs"/>
              </a:defRPr>
            </a:lvl1pPr>
          </a:lstStyle>
          <a:p>
            <a:pPr>
              <a:defRPr/>
            </a:pPr>
            <a:fld id="{80FB0CD9-723B-4051-928B-106D73680B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2062" name="Cím helye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  <a:endParaRPr lang="en-US" smtClean="0"/>
          </a:p>
        </p:txBody>
      </p:sp>
      <p:sp>
        <p:nvSpPr>
          <p:cNvPr id="2063" name="Szöveg helye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521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aasz.antal@konyvtar.mta.h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haffner.rita@konyvtar.mta.h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címké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32447"/>
            <a:ext cx="9144000" cy="44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log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77947"/>
            <a:ext cx="1117105" cy="11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2268538" y="333375"/>
            <a:ext cx="6697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hu-HU" sz="5000" b="1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1" y="44624"/>
            <a:ext cx="9251950" cy="2304256"/>
          </a:xfrm>
        </p:spPr>
        <p:txBody>
          <a:bodyPr anchor="ctr"/>
          <a:lstStyle/>
          <a:p>
            <a:r>
              <a:rPr lang="hu-HU" b="1" dirty="0"/>
              <a:t>Virtuális olvasójegy az Akadémiai Könyvtárban</a:t>
            </a:r>
          </a:p>
        </p:txBody>
      </p:sp>
      <p:sp>
        <p:nvSpPr>
          <p:cNvPr id="37894" name="Alcím 5"/>
          <p:cNvSpPr>
            <a:spLocks noGrp="1"/>
          </p:cNvSpPr>
          <p:nvPr>
            <p:ph type="subTitle" idx="1"/>
          </p:nvPr>
        </p:nvSpPr>
        <p:spPr bwMode="auto">
          <a:xfrm>
            <a:off x="5292080" y="2708920"/>
            <a:ext cx="3851920" cy="119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hu-HU" altLang="hu-HU" b="1" dirty="0" err="1"/>
              <a:t>Haffner</a:t>
            </a:r>
            <a:r>
              <a:rPr lang="hu-HU" altLang="hu-HU" b="1" dirty="0"/>
              <a:t> Rita</a:t>
            </a:r>
          </a:p>
          <a:p>
            <a:pPr algn="r"/>
            <a:r>
              <a:rPr lang="hu-HU" altLang="hu-HU" b="1" dirty="0" smtClean="0">
                <a:latin typeface="+mj-lt"/>
              </a:rPr>
              <a:t>Haász </a:t>
            </a:r>
            <a:r>
              <a:rPr lang="hu-HU" altLang="hu-HU" b="1" dirty="0" smtClean="0">
                <a:latin typeface="+mj-lt"/>
              </a:rPr>
              <a:t>Antal</a:t>
            </a:r>
          </a:p>
          <a:p>
            <a:pPr algn="r"/>
            <a:endParaRPr lang="hu-HU" altLang="hu-HU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005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Olvasói rekord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10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67123"/>
            <a:ext cx="6466994" cy="49275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43170"/>
            <a:ext cx="6912768" cy="382506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608" y="1804236"/>
            <a:ext cx="559661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47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Legyűjtés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11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4" y="1676138"/>
            <a:ext cx="8280921" cy="1073475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148064" y="1710381"/>
            <a:ext cx="1152128" cy="360040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2" y="2898703"/>
            <a:ext cx="8610600" cy="339090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435585" y="3837683"/>
            <a:ext cx="7960060" cy="2880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2753507"/>
            <a:ext cx="71151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44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szolgáltatás meghirdetése a honlapon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499126" cy="4911013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12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75388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szolgáltatás a </a:t>
            </a:r>
            <a:r>
              <a:rPr lang="hu-HU" dirty="0" err="1" smtClean="0"/>
              <a:t>web2-es</a:t>
            </a:r>
            <a:r>
              <a:rPr lang="hu-HU" dirty="0" smtClean="0"/>
              <a:t> oldalakon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133315" cy="4809844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13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Első tapasztalatok, nehézségek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első nap: 13 fő, első hét: 175 fő, januárban 283 fő (februárban 20, márciusban 8 fő)</a:t>
            </a:r>
          </a:p>
          <a:p>
            <a:r>
              <a:rPr lang="hu-HU" dirty="0"/>
              <a:t>k</a:t>
            </a:r>
            <a:r>
              <a:rPr lang="hu-HU" dirty="0" smtClean="0"/>
              <a:t>önyvtári munkafolyamatok követése: megosztott </a:t>
            </a:r>
            <a:r>
              <a:rPr lang="hu-HU" dirty="0" err="1" smtClean="0"/>
              <a:t>Google-táblázatban</a:t>
            </a:r>
            <a:endParaRPr lang="hu-HU" dirty="0" smtClean="0"/>
          </a:p>
          <a:p>
            <a:r>
              <a:rPr lang="hu-HU" dirty="0"/>
              <a:t>é</a:t>
            </a:r>
            <a:r>
              <a:rPr lang="hu-HU" dirty="0" smtClean="0"/>
              <a:t>rdeklődők szinte minden korosztályból és szférából</a:t>
            </a:r>
          </a:p>
          <a:p>
            <a:r>
              <a:rPr lang="hu-HU" dirty="0" smtClean="0"/>
              <a:t>olvasók kérdései és ezek tanulsága </a:t>
            </a:r>
          </a:p>
          <a:p>
            <a:r>
              <a:rPr lang="hu-HU" dirty="0"/>
              <a:t>a</a:t>
            </a:r>
            <a:r>
              <a:rPr lang="hu-HU" dirty="0" smtClean="0"/>
              <a:t> virtuális olvasójegy fogadtatása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7960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 kis statisztika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7" y="1556791"/>
            <a:ext cx="7171469" cy="47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9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0257" y="2532143"/>
            <a:ext cx="8568952" cy="930027"/>
          </a:xfrm>
        </p:spPr>
        <p:txBody>
          <a:bodyPr/>
          <a:lstStyle/>
          <a:p>
            <a:pPr algn="ctr"/>
            <a:r>
              <a:rPr lang="hu-HU" dirty="0" smtClean="0">
                <a:latin typeface="Georgia" panose="02040502050405020303" pitchFamily="18" charset="0"/>
              </a:rPr>
              <a:t>Köszönjük a figyelmet!</a:t>
            </a:r>
            <a:endParaRPr lang="hu-HU" dirty="0">
              <a:latin typeface="Georgia" panose="02040502050405020303" pitchFamily="18" charset="0"/>
            </a:endParaRPr>
          </a:p>
        </p:txBody>
      </p:sp>
      <p:pic>
        <p:nvPicPr>
          <p:cNvPr id="6" name="Picture 5" descr="log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77947"/>
            <a:ext cx="1117105" cy="110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3"/>
          <p:cNvSpPr txBox="1">
            <a:spLocks noChangeArrowheads="1"/>
          </p:cNvSpPr>
          <p:nvPr/>
        </p:nvSpPr>
        <p:spPr bwMode="auto">
          <a:xfrm>
            <a:off x="5015953" y="126512"/>
            <a:ext cx="39592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b="1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Haász Antal</a:t>
            </a: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MTA KIK </a:t>
            </a:r>
            <a:r>
              <a:rPr lang="hu-HU" altLang="hu-HU" noProof="0" dirty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</a:t>
            </a:r>
            <a:r>
              <a:rPr lang="hu-HU" altLang="hu-HU" noProof="0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Szakinformatikai Osztály</a:t>
            </a:r>
            <a:endParaRPr kumimoji="0" lang="hu-HU" alt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lvl="0"/>
            <a:r>
              <a:rPr lang="hu-HU" altLang="hu-HU" dirty="0" err="1" smtClean="0"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haasz.antal</a:t>
            </a:r>
            <a:r>
              <a:rPr lang="hu-HU" altLang="hu-HU" dirty="0" smtClean="0"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@</a:t>
            </a:r>
            <a:r>
              <a:rPr lang="hu-HU" altLang="hu-HU" dirty="0" err="1" smtClean="0"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konyvtar.mta.hu</a:t>
            </a:r>
            <a:r>
              <a:rPr lang="hu-HU" altLang="hu-HU" dirty="0" smtClean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307292" y="141914"/>
            <a:ext cx="470139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Készítette:</a:t>
            </a: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b="1" dirty="0" err="1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Haffner</a:t>
            </a:r>
            <a:r>
              <a:rPr lang="hu-HU" altLang="hu-HU" b="1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 Rita</a:t>
            </a:r>
            <a:endParaRPr kumimoji="0" lang="hu-HU" alt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MTA </a:t>
            </a:r>
            <a:r>
              <a:rPr kumimoji="0" lang="hu-HU" alt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KIK</a:t>
            </a:r>
            <a:r>
              <a:rPr kumimoji="0" lang="hu-HU" altLang="hu-HU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 </a:t>
            </a:r>
            <a:r>
              <a:rPr lang="hu-HU" altLang="hu-HU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Tájékoztatási és Olvasószolgálati Osztály</a:t>
            </a:r>
            <a:endParaRPr kumimoji="0" lang="hu-HU" alt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dirty="0" err="1">
                <a:solidFill>
                  <a:prstClr val="black"/>
                </a:solidFill>
                <a:latin typeface="Georgia" panose="02040502050405020303" pitchFamily="18" charset="0"/>
                <a:cs typeface="Arial" charset="0"/>
                <a:hlinkClick r:id="rId4"/>
              </a:rPr>
              <a:t>h</a:t>
            </a:r>
            <a:r>
              <a:rPr lang="hu-HU" altLang="hu-HU" noProof="0" dirty="0" err="1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  <a:hlinkClick r:id="rId4"/>
              </a:rPr>
              <a:t>affner.rita</a:t>
            </a:r>
            <a:r>
              <a:rPr lang="hu-HU" altLang="hu-HU" noProof="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  <a:hlinkClick r:id="rId4"/>
              </a:rPr>
              <a:t>@</a:t>
            </a:r>
            <a:r>
              <a:rPr lang="hu-HU" altLang="hu-HU" noProof="0" dirty="0" err="1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  <a:hlinkClick r:id="rId4"/>
              </a:rPr>
              <a:t>konyvtar.mta.hu</a:t>
            </a:r>
            <a:r>
              <a:rPr lang="hu-HU" altLang="hu-HU" noProof="0" dirty="0" smtClean="0">
                <a:solidFill>
                  <a:prstClr val="black"/>
                </a:solidFill>
                <a:latin typeface="Georgia" panose="02040502050405020303" pitchFamily="18" charset="0"/>
                <a:cs typeface="Arial" charset="0"/>
              </a:rPr>
              <a:t> </a:t>
            </a: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907704" y="6381328"/>
            <a:ext cx="4824536" cy="288032"/>
          </a:xfrm>
        </p:spPr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27A2F-F94C-4EDF-BA98-8FB92553044B}" type="slidenum">
              <a:rPr lang="hu-HU" smtClean="0"/>
              <a:pPr>
                <a:defRPr/>
              </a:pPr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6549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Témáink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az MTA KIK a magyar könyvtárak között, sajátosságok</a:t>
            </a:r>
          </a:p>
          <a:p>
            <a:r>
              <a:rPr lang="hu-HU" dirty="0"/>
              <a:t>e</a:t>
            </a:r>
            <a:r>
              <a:rPr lang="hu-HU" dirty="0" smtClean="0"/>
              <a:t>lőzmények, hasonló megoldások</a:t>
            </a:r>
          </a:p>
          <a:p>
            <a:r>
              <a:rPr lang="hu-HU" dirty="0" smtClean="0"/>
              <a:t>az új szolgáltatás tervezése</a:t>
            </a:r>
          </a:p>
          <a:p>
            <a:r>
              <a:rPr lang="hu-HU" dirty="0" smtClean="0"/>
              <a:t>az informatikai háttér kialakítása</a:t>
            </a:r>
          </a:p>
          <a:p>
            <a:r>
              <a:rPr lang="hu-HU" dirty="0" smtClean="0"/>
              <a:t>a szolgáltatás meghirdetése</a:t>
            </a:r>
          </a:p>
          <a:p>
            <a:r>
              <a:rPr lang="hu-HU" dirty="0" smtClean="0"/>
              <a:t>első tapasztalatok, nehézségek</a:t>
            </a:r>
          </a:p>
          <a:p>
            <a:r>
              <a:rPr lang="hu-HU" dirty="0" smtClean="0"/>
              <a:t>a virtuális olvasójegy fogadtatása</a:t>
            </a:r>
          </a:p>
          <a:p>
            <a:r>
              <a:rPr lang="hu-HU" dirty="0" smtClean="0"/>
              <a:t>egy kis statisztika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2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665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Akadémiai Könyvtár sajátosságai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nagy múltú országos szakkönyvtár, bölcsészettudományi profil, gazdag gyűjtemény</a:t>
            </a:r>
          </a:p>
          <a:p>
            <a:r>
              <a:rPr lang="hu-HU" dirty="0"/>
              <a:t>n</a:t>
            </a:r>
            <a:r>
              <a:rPr lang="hu-HU" dirty="0" smtClean="0"/>
              <a:t>agy létszámú háttérintézmény hiánya (potenciális célközönség és tényleges olvasók köre)</a:t>
            </a:r>
          </a:p>
          <a:p>
            <a:r>
              <a:rPr lang="hu-HU" dirty="0"/>
              <a:t>k</a:t>
            </a:r>
            <a:r>
              <a:rPr lang="hu-HU" dirty="0" smtClean="0"/>
              <a:t>ölcsönzési lehetőség korlátozott</a:t>
            </a:r>
          </a:p>
          <a:p>
            <a:r>
              <a:rPr lang="hu-HU" dirty="0" smtClean="0"/>
              <a:t>2019 szeptember: MTA kutatóintézetek átkerülnek az Eötvös Loránd Kutatói Hálózatba</a:t>
            </a:r>
          </a:p>
          <a:p>
            <a:r>
              <a:rPr lang="hu-HU" dirty="0" err="1" smtClean="0"/>
              <a:t>EduID</a:t>
            </a:r>
            <a:r>
              <a:rPr lang="hu-HU" dirty="0" smtClean="0"/>
              <a:t> bevezetésére csak 2020 tavaszán kerül sor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3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4786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COVID-19</a:t>
            </a:r>
            <a:r>
              <a:rPr lang="hu-HU" dirty="0" smtClean="0"/>
              <a:t> karantén idején </a:t>
            </a:r>
            <a:r>
              <a:rPr lang="hu-HU" dirty="0" err="1" smtClean="0"/>
              <a:t>EduID</a:t>
            </a:r>
            <a:r>
              <a:rPr lang="hu-HU" dirty="0" smtClean="0"/>
              <a:t> bevezetése (kétféle azonosítási rendszer)</a:t>
            </a:r>
          </a:p>
          <a:p>
            <a:r>
              <a:rPr lang="hu-HU" dirty="0"/>
              <a:t>a</a:t>
            </a:r>
            <a:r>
              <a:rPr lang="hu-HU" dirty="0" smtClean="0"/>
              <a:t>lkalmi, helyzet szülte megoldások (ingyenes </a:t>
            </a:r>
            <a:r>
              <a:rPr lang="hu-HU" dirty="0" err="1" smtClean="0"/>
              <a:t>szkennelés</a:t>
            </a:r>
            <a:r>
              <a:rPr lang="hu-HU" dirty="0" smtClean="0"/>
              <a:t>, digitális másolat küldés, beiratkozási díj fizetése banki átutalással)</a:t>
            </a:r>
          </a:p>
          <a:p>
            <a:r>
              <a:rPr lang="hu-HU" dirty="0"/>
              <a:t>e</a:t>
            </a:r>
            <a:r>
              <a:rPr lang="hu-HU" dirty="0" smtClean="0"/>
              <a:t>lőzetes online regisztráció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4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7107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 hasonló névvel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FSZEK</a:t>
            </a:r>
            <a:r>
              <a:rPr lang="hu-HU" dirty="0" smtClean="0"/>
              <a:t> – már a karantén alatt is, ill. idén januártól, csak az adatbázisok távoli eléréséhez, 1500 Ft/hó </a:t>
            </a:r>
          </a:p>
          <a:p>
            <a:r>
              <a:rPr lang="hu-HU" dirty="0" smtClean="0"/>
              <a:t>ELTE – virtuális olvasójegy néven webes alkalmazás, a papír alapú olvasójegy mellett, ill. ennek kiváltására</a:t>
            </a:r>
          </a:p>
          <a:p>
            <a:r>
              <a:rPr lang="hu-HU" dirty="0" err="1"/>
              <a:t>Monguz</a:t>
            </a:r>
            <a:r>
              <a:rPr lang="hu-HU" dirty="0"/>
              <a:t> Kft: </a:t>
            </a:r>
            <a:r>
              <a:rPr lang="hu-HU" dirty="0" err="1"/>
              <a:t>Qulto</a:t>
            </a:r>
            <a:r>
              <a:rPr lang="hu-HU" dirty="0"/>
              <a:t> </a:t>
            </a:r>
            <a:r>
              <a:rPr lang="hu-HU" dirty="0" err="1"/>
              <a:t>E-Card</a:t>
            </a:r>
            <a:r>
              <a:rPr lang="hu-HU" dirty="0"/>
              <a:t> - több könyvtár olvasójegyei egy platformon kezelhetőek egy mobil </a:t>
            </a:r>
            <a:r>
              <a:rPr lang="hu-HU" dirty="0" smtClean="0"/>
              <a:t>alkalmazásban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5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059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Tervezés: kiknek és hogyan?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i</a:t>
            </a:r>
            <a:r>
              <a:rPr lang="hu-HU" dirty="0" smtClean="0"/>
              <a:t>dős emberek</a:t>
            </a:r>
          </a:p>
          <a:p>
            <a:r>
              <a:rPr lang="hu-HU" dirty="0"/>
              <a:t>v</a:t>
            </a:r>
            <a:r>
              <a:rPr lang="hu-HU" dirty="0" smtClean="0"/>
              <a:t>idéken élők</a:t>
            </a:r>
          </a:p>
          <a:p>
            <a:r>
              <a:rPr lang="hu-HU" dirty="0"/>
              <a:t>a</a:t>
            </a:r>
            <a:r>
              <a:rPr lang="hu-HU" dirty="0" smtClean="0"/>
              <a:t>kiknek nincs intézményi hozzáférésük</a:t>
            </a:r>
          </a:p>
          <a:p>
            <a:r>
              <a:rPr lang="hu-HU" dirty="0"/>
              <a:t>a</a:t>
            </a:r>
            <a:r>
              <a:rPr lang="hu-HU" dirty="0" smtClean="0"/>
              <a:t>kik nem szívesen mozdulnak ki otthonról</a:t>
            </a:r>
          </a:p>
          <a:p>
            <a:r>
              <a:rPr lang="hu-HU" dirty="0"/>
              <a:t>a</a:t>
            </a:r>
            <a:r>
              <a:rPr lang="hu-HU" dirty="0" smtClean="0"/>
              <a:t>kiknek nincs idejük bejönni személyesen</a:t>
            </a:r>
          </a:p>
          <a:p>
            <a:endParaRPr lang="hu-HU" sz="1100" dirty="0"/>
          </a:p>
          <a:p>
            <a:r>
              <a:rPr lang="hu-HU" dirty="0"/>
              <a:t>f</a:t>
            </a:r>
            <a:r>
              <a:rPr lang="hu-HU" dirty="0" smtClean="0"/>
              <a:t>eltételek: </a:t>
            </a:r>
          </a:p>
          <a:p>
            <a:pPr marL="0" indent="0">
              <a:buNone/>
            </a:pPr>
            <a:r>
              <a:rPr lang="hu-HU" dirty="0" smtClean="0"/>
              <a:t>	- 18 éves kor felett</a:t>
            </a:r>
          </a:p>
          <a:p>
            <a:pPr marL="0" indent="0">
              <a:buNone/>
            </a:pPr>
            <a:r>
              <a:rPr lang="hu-HU" dirty="0"/>
              <a:t>	- állandó magyarországi </a:t>
            </a:r>
            <a:r>
              <a:rPr lang="hu-HU" dirty="0" smtClean="0"/>
              <a:t>lakcím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- 2500 Ft/év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lvl="6"/>
            <a:r>
              <a:rPr lang="hu-HU" dirty="0" smtClean="0"/>
              <a:t>-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Szakkönyvtári Seregszemle 2023. március 30.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5287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Tervezés: szívességből szolgáltatás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412776"/>
            <a:ext cx="8503920" cy="489654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virtuális jeggyel igénybe vehető szolgáltatások:</a:t>
            </a:r>
          </a:p>
          <a:p>
            <a:pPr lvl="0">
              <a:spcBef>
                <a:spcPts val="600"/>
              </a:spcBef>
            </a:pPr>
            <a:r>
              <a:rPr lang="hu-HU" dirty="0" smtClean="0"/>
              <a:t>távoli </a:t>
            </a:r>
            <a:r>
              <a:rPr lang="hu-HU" dirty="0"/>
              <a:t>elérést is biztosító </a:t>
            </a:r>
            <a:r>
              <a:rPr lang="hu-HU" dirty="0" smtClean="0"/>
              <a:t>online adatbázisok </a:t>
            </a:r>
            <a:r>
              <a:rPr lang="hu-HU" dirty="0"/>
              <a:t>használata</a:t>
            </a:r>
          </a:p>
          <a:p>
            <a:pPr lvl="0">
              <a:spcBef>
                <a:spcPts val="600"/>
              </a:spcBef>
            </a:pPr>
            <a:r>
              <a:rPr lang="hu-HU" dirty="0"/>
              <a:t>csak helyben elérhető teljes szövegű adatbázisokból letöltés, fájlküldés</a:t>
            </a:r>
          </a:p>
          <a:p>
            <a:pPr lvl="0">
              <a:spcBef>
                <a:spcPts val="600"/>
              </a:spcBef>
            </a:pPr>
            <a:r>
              <a:rPr lang="hu-HU" dirty="0"/>
              <a:t>saját nyomtatott dokumentumainkból digitális másolat </a:t>
            </a:r>
            <a:r>
              <a:rPr lang="hu-HU" dirty="0" smtClean="0"/>
              <a:t>(</a:t>
            </a:r>
            <a:r>
              <a:rPr lang="hu-HU" dirty="0" err="1" smtClean="0"/>
              <a:t>max</a:t>
            </a:r>
            <a:r>
              <a:rPr lang="hu-HU" dirty="0"/>
              <a:t>. 50 felvétel/hó, csak az </a:t>
            </a:r>
            <a:r>
              <a:rPr lang="hu-HU" dirty="0" smtClean="0"/>
              <a:t>osztályunk </a:t>
            </a:r>
            <a:r>
              <a:rPr lang="hu-HU" dirty="0"/>
              <a:t>gondozásába tartozó </a:t>
            </a:r>
            <a:r>
              <a:rPr lang="hu-HU" dirty="0" smtClean="0"/>
              <a:t>anyagokról)</a:t>
            </a:r>
            <a:endParaRPr lang="hu-HU" dirty="0"/>
          </a:p>
          <a:p>
            <a:pPr lvl="0"/>
            <a:r>
              <a:rPr lang="hu-HU" i="1" dirty="0"/>
              <a:t>mire nem használható: helyben </a:t>
            </a:r>
            <a:r>
              <a:rPr lang="hu-HU" i="1" dirty="0" smtClean="0"/>
              <a:t>olvasás, kölcsönzés, könyvtárközi kölcsönzés (nincs </a:t>
            </a:r>
            <a:r>
              <a:rPr lang="hu-HU" i="1" dirty="0"/>
              <a:t>nyomtatott </a:t>
            </a:r>
            <a:r>
              <a:rPr lang="hu-HU" i="1" dirty="0" smtClean="0"/>
              <a:t>olvasójegy)</a:t>
            </a:r>
            <a:endParaRPr lang="hu-HU" i="1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7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6990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Űrlap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8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96" y="1527048"/>
            <a:ext cx="6303832" cy="4856661"/>
          </a:xfrm>
          <a:prstGeom prst="rect">
            <a:avLst/>
          </a:prstGeom>
        </p:spPr>
      </p:pic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9496" y="6395543"/>
            <a:ext cx="3581400" cy="403746"/>
          </a:xfrm>
        </p:spPr>
        <p:txBody>
          <a:bodyPr/>
          <a:lstStyle/>
          <a:p>
            <a:pPr>
              <a:defRPr/>
            </a:pPr>
            <a:r>
              <a:rPr lang="hu-HU" dirty="0" smtClean="0"/>
              <a:t>Szakkönyvtári Seregszemle 2023. március 30.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1401796" y="1527048"/>
            <a:ext cx="3170204" cy="24576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1401796" y="2276872"/>
            <a:ext cx="3417854" cy="2232248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699792" y="2312438"/>
            <a:ext cx="1008112" cy="108449"/>
          </a:xfrm>
          <a:prstGeom prst="rect">
            <a:avLst/>
          </a:prstGeom>
          <a:noFill/>
          <a:ln w="2540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296" y="2420887"/>
            <a:ext cx="1790700" cy="485775"/>
          </a:xfrm>
          <a:prstGeom prst="rect">
            <a:avLst/>
          </a:prstGeom>
        </p:spPr>
      </p:pic>
      <p:sp>
        <p:nvSpPr>
          <p:cNvPr id="15" name="Téglalap 14"/>
          <p:cNvSpPr/>
          <p:nvPr/>
        </p:nvSpPr>
        <p:spPr>
          <a:xfrm>
            <a:off x="1401796" y="6165304"/>
            <a:ext cx="433900" cy="218405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870" y="1883530"/>
            <a:ext cx="7974259" cy="3090940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>
          <a:xfrm>
            <a:off x="584870" y="4581128"/>
            <a:ext cx="816926" cy="288032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37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Konfiguráció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Szakkönyvtári Seregszemle 2023. március 30.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1CD65-FE17-485D-8DD4-2E250ED5187F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80" y="1531276"/>
            <a:ext cx="6839089" cy="485770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195736" y="4509120"/>
            <a:ext cx="1152128" cy="21602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0019" y="6069354"/>
            <a:ext cx="1163832" cy="23996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819650" y="2880896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M</a:t>
            </a:r>
            <a:r>
              <a:rPr lang="hu-HU" dirty="0" smtClean="0"/>
              <a:t>_Z305_BOR_STATUS</a:t>
            </a:r>
          </a:p>
          <a:p>
            <a:r>
              <a:rPr lang="hu-HU" b="1" dirty="0" smtClean="0">
                <a:solidFill>
                  <a:srgbClr val="FF0000"/>
                </a:solidFill>
              </a:rPr>
              <a:t>M</a:t>
            </a:r>
            <a:r>
              <a:rPr lang="hu-HU" dirty="0" smtClean="0"/>
              <a:t>_Z303_NAME</a:t>
            </a:r>
          </a:p>
          <a:p>
            <a:r>
              <a:rPr lang="hu-HU" b="1" dirty="0">
                <a:solidFill>
                  <a:srgbClr val="FF0000"/>
                </a:solidFill>
              </a:rPr>
              <a:t>N</a:t>
            </a:r>
            <a:r>
              <a:rPr lang="hu-HU" dirty="0"/>
              <a:t>_Z304_TELEPHONE2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4080469"/>
            <a:ext cx="7344816" cy="222885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691680" y="4080468"/>
            <a:ext cx="1440160" cy="356643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4049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lapértelmezett terv">
  <a:themeElements>
    <a:clrScheme name="Egyéni 3. sém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800000"/>
      </a:folHlink>
    </a:clrScheme>
    <a:fontScheme name="Alapértelmezett terv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lgári">
  <a:themeElements>
    <a:clrScheme name="1_Polgári">
      <a:dk1>
        <a:sysClr val="windowText" lastClr="000000"/>
      </a:dk1>
      <a:lt1>
        <a:srgbClr val="595959"/>
      </a:lt1>
      <a:dk2>
        <a:srgbClr val="646B86"/>
      </a:dk2>
      <a:lt2>
        <a:srgbClr val="88A0AC"/>
      </a:lt2>
      <a:accent1>
        <a:srgbClr val="D16349"/>
      </a:accent1>
      <a:accent2>
        <a:srgbClr val="CCB400"/>
      </a:accent2>
      <a:accent3>
        <a:srgbClr val="A8422A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5063</TotalTime>
  <Words>498</Words>
  <Application>Microsoft Office PowerPoint</Application>
  <PresentationFormat>Diavetítés a képernyőre (4:3 oldalarány)</PresentationFormat>
  <Paragraphs>106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Georgia</vt:lpstr>
      <vt:lpstr>Times New Roman</vt:lpstr>
      <vt:lpstr>Wingdings</vt:lpstr>
      <vt:lpstr>Wingdings 2</vt:lpstr>
      <vt:lpstr>Alapértelmezett terv</vt:lpstr>
      <vt:lpstr>1_Polgári</vt:lpstr>
      <vt:lpstr>Virtuális olvasójegy az Akadémiai Könyvtárban</vt:lpstr>
      <vt:lpstr>Témáink</vt:lpstr>
      <vt:lpstr>Az Akadémiai Könyvtár sajátosságai</vt:lpstr>
      <vt:lpstr>Előzmények</vt:lpstr>
      <vt:lpstr>Szolgáltatások hasonló névvel</vt:lpstr>
      <vt:lpstr>Tervezés: kiknek és hogyan?</vt:lpstr>
      <vt:lpstr>Tervezés: szívességből szolgáltatás</vt:lpstr>
      <vt:lpstr>Űrlap</vt:lpstr>
      <vt:lpstr>Konfiguráció</vt:lpstr>
      <vt:lpstr>Olvasói rekord</vt:lpstr>
      <vt:lpstr>Legyűjtés</vt:lpstr>
      <vt:lpstr>A szolgáltatás meghirdetése a honlapon</vt:lpstr>
      <vt:lpstr>A szolgáltatás a web2-es oldalakon</vt:lpstr>
      <vt:lpstr>Első tapasztalatok, nehézségek</vt:lpstr>
      <vt:lpstr>Egy kis statisztika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Könyvtárstratégia</dc:title>
  <dc:creator>Kindert Judit</dc:creator>
  <cp:lastModifiedBy>Haász Antal</cp:lastModifiedBy>
  <cp:revision>317</cp:revision>
  <dcterms:created xsi:type="dcterms:W3CDTF">2007-05-13T07:53:16Z</dcterms:created>
  <dcterms:modified xsi:type="dcterms:W3CDTF">2023-03-28T20:13:23Z</dcterms:modified>
</cp:coreProperties>
</file>